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90" r:id="rId2"/>
    <p:sldId id="256" r:id="rId3"/>
    <p:sldId id="257" r:id="rId4"/>
    <p:sldId id="289" r:id="rId5"/>
    <p:sldId id="258" r:id="rId6"/>
    <p:sldId id="272" r:id="rId7"/>
    <p:sldId id="273" r:id="rId8"/>
    <p:sldId id="281" r:id="rId9"/>
    <p:sldId id="274" r:id="rId10"/>
    <p:sldId id="275" r:id="rId11"/>
    <p:sldId id="265" r:id="rId12"/>
    <p:sldId id="266" r:id="rId13"/>
    <p:sldId id="267" r:id="rId14"/>
    <p:sldId id="264" r:id="rId15"/>
    <p:sldId id="288" r:id="rId16"/>
    <p:sldId id="278" r:id="rId17"/>
    <p:sldId id="279" r:id="rId18"/>
    <p:sldId id="283" r:id="rId19"/>
    <p:sldId id="284" r:id="rId20"/>
    <p:sldId id="260" r:id="rId21"/>
    <p:sldId id="280" r:id="rId22"/>
    <p:sldId id="268" r:id="rId23"/>
    <p:sldId id="269" r:id="rId24"/>
    <p:sldId id="270" r:id="rId25"/>
    <p:sldId id="286" r:id="rId26"/>
    <p:sldId id="287" r:id="rId27"/>
    <p:sldId id="277" r:id="rId28"/>
    <p:sldId id="276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 snapToObjects="1">
      <p:cViewPr varScale="1">
        <p:scale>
          <a:sx n="120" d="100"/>
          <a:sy n="120" d="100"/>
        </p:scale>
        <p:origin x="194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tif>
</file>

<file path=ppt/media/image11.tif>
</file>

<file path=ppt/media/image12.png>
</file>

<file path=ppt/media/image13.png>
</file>

<file path=ppt/media/image14.tif>
</file>

<file path=ppt/media/image15.tif>
</file>

<file path=ppt/media/image17.tiff>
</file>

<file path=ppt/media/image18.tiff>
</file>

<file path=ppt/media/image19.tif>
</file>

<file path=ppt/media/image2.png>
</file>

<file path=ppt/media/image20.tiff>
</file>

<file path=ppt/media/image21.tif>
</file>

<file path=ppt/media/image22.tif>
</file>

<file path=ppt/media/image23.tif>
</file>

<file path=ppt/media/image24.png>
</file>

<file path=ppt/media/image25.tif>
</file>

<file path=ppt/media/image3.tif>
</file>

<file path=ppt/media/image4.tif>
</file>

<file path=ppt/media/image5.tif>
</file>

<file path=ppt/media/image6.tif>
</file>

<file path=ppt/media/image7.tiff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26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045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52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084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827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468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251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956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890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68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834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7C5B6-0762-4843-BC9A-CBCDEE6F8D9D}" type="datetimeFigureOut">
              <a:rPr lang="en-US" smtClean="0"/>
              <a:t>10/10/25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1ACEE-006D-1742-97F6-6AFB908278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84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"/><Relationship Id="rId2" Type="http://schemas.openxmlformats.org/officeDocument/2006/relationships/image" Target="../media/image15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"/><Relationship Id="rId5" Type="http://schemas.openxmlformats.org/officeDocument/2006/relationships/image" Target="../media/image17.tiff"/><Relationship Id="rId4" Type="http://schemas.openxmlformats.org/officeDocument/2006/relationships/image" Target="../media/image7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9.ti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"/><Relationship Id="rId2" Type="http://schemas.openxmlformats.org/officeDocument/2006/relationships/image" Target="../media/image2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tif"/><Relationship Id="rId5" Type="http://schemas.openxmlformats.org/officeDocument/2006/relationships/image" Target="../media/image24.png"/><Relationship Id="rId4" Type="http://schemas.openxmlformats.org/officeDocument/2006/relationships/image" Target="../media/image23.t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llecti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0374"/>
            <a:ext cx="9144000" cy="529492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5494734"/>
            <a:ext cx="1910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Nr of participants </a:t>
            </a:r>
          </a:p>
          <a:p>
            <a:pPr algn="ctr"/>
            <a:r>
              <a:rPr lang="en-US" dirty="0"/>
              <a:t>Collected:     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82210" y="5494734"/>
            <a:ext cx="637248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0                1               2               3  </a:t>
            </a:r>
          </a:p>
        </p:txBody>
      </p:sp>
    </p:spTree>
    <p:extLst>
      <p:ext uri="{BB962C8B-B14F-4D97-AF65-F5344CB8AC3E}">
        <p14:creationId xmlns:p14="http://schemas.microsoft.com/office/powerpoint/2010/main" val="1712918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8457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Behaviour</a:t>
            </a:r>
            <a:r>
              <a:rPr lang="en-US" sz="2400" dirty="0"/>
              <a:t> during schedule</a:t>
            </a:r>
          </a:p>
        </p:txBody>
      </p:sp>
      <p:pic>
        <p:nvPicPr>
          <p:cNvPr id="2" name="Picture 1" descr="BeliefandACCU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706582"/>
            <a:ext cx="9144000" cy="6151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092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9366"/>
            <a:ext cx="8229600" cy="1143000"/>
          </a:xfrm>
        </p:spPr>
        <p:txBody>
          <a:bodyPr/>
          <a:lstStyle/>
          <a:p>
            <a:r>
              <a:rPr lang="en-US" dirty="0"/>
              <a:t>How to </a:t>
            </a:r>
            <a:r>
              <a:rPr lang="en-US" dirty="0" err="1"/>
              <a:t>analyse</a:t>
            </a:r>
            <a:r>
              <a:rPr lang="en-US" dirty="0"/>
              <a:t> your (real) data?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8355" y="797550"/>
            <a:ext cx="58528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2) Use a computational model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Parse a single </a:t>
            </a:r>
            <a:r>
              <a:rPr lang="en-US" sz="2400" dirty="0" err="1"/>
              <a:t>behaviour</a:t>
            </a:r>
            <a:r>
              <a:rPr lang="en-US" sz="2400" dirty="0"/>
              <a:t> (button press) into underlying components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E.g. reinforcement learning model; components: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-138307" y="3291356"/>
            <a:ext cx="744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New Prediction = Old Prediction + </a:t>
            </a:r>
            <a:r>
              <a:rPr lang="en-US" dirty="0" err="1"/>
              <a:t>LearningRate</a:t>
            </a:r>
            <a:r>
              <a:rPr lang="en-US" dirty="0"/>
              <a:t> x </a:t>
            </a:r>
            <a:r>
              <a:rPr lang="en-US" dirty="0" err="1"/>
              <a:t>PredictionError</a:t>
            </a:r>
            <a:r>
              <a:rPr lang="en-US" dirty="0"/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2573" y="2922024"/>
            <a:ext cx="421848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A) Learn the prediction (outcome yes/no):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pic>
        <p:nvPicPr>
          <p:cNvPr id="11" name="Picture 10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3" t="36102" r="6963" b="34582"/>
          <a:stretch/>
        </p:blipFill>
        <p:spPr bwMode="auto">
          <a:xfrm>
            <a:off x="1006070" y="3763398"/>
            <a:ext cx="5473700" cy="1371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12" name="Picture 11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3" t="35016" r="7166" b="35125"/>
          <a:stretch/>
        </p:blipFill>
        <p:spPr bwMode="auto">
          <a:xfrm>
            <a:off x="1006070" y="4953349"/>
            <a:ext cx="5461000" cy="1397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479770" y="3948498"/>
            <a:ext cx="1862033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 learning rate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Low learning rate</a:t>
            </a:r>
          </a:p>
        </p:txBody>
      </p:sp>
    </p:spTree>
    <p:extLst>
      <p:ext uri="{BB962C8B-B14F-4D97-AF65-F5344CB8AC3E}">
        <p14:creationId xmlns:p14="http://schemas.microsoft.com/office/powerpoint/2010/main" val="2312254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9366"/>
            <a:ext cx="8229600" cy="1143000"/>
          </a:xfrm>
        </p:spPr>
        <p:txBody>
          <a:bodyPr/>
          <a:lstStyle/>
          <a:p>
            <a:r>
              <a:rPr lang="en-US" dirty="0"/>
              <a:t>How to </a:t>
            </a:r>
            <a:r>
              <a:rPr lang="en-US" dirty="0" err="1"/>
              <a:t>analyse</a:t>
            </a:r>
            <a:r>
              <a:rPr lang="en-US" dirty="0"/>
              <a:t> your (real) data?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8355" y="797550"/>
            <a:ext cx="58528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2) Use a computational model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Parse a single </a:t>
            </a:r>
            <a:r>
              <a:rPr lang="en-US" sz="2400" dirty="0" err="1"/>
              <a:t>behaviour</a:t>
            </a:r>
            <a:r>
              <a:rPr lang="en-US" sz="2400" dirty="0"/>
              <a:t> (button press) into underlying components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E.g. reinforcement learning model; components: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-12573" y="2922024"/>
            <a:ext cx="4800413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B) Combine the prediction with the magnitudes: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-915500" y="3255134"/>
            <a:ext cx="744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Utility = Prediction *Magnitude</a:t>
            </a:r>
          </a:p>
        </p:txBody>
      </p:sp>
      <p:pic>
        <p:nvPicPr>
          <p:cNvPr id="11" name="Picture 10" descr="Scheduleillustration.t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81" t="35129" r="7414" b="2877"/>
          <a:stretch/>
        </p:blipFill>
        <p:spPr>
          <a:xfrm>
            <a:off x="796682" y="3850813"/>
            <a:ext cx="7503088" cy="266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32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9366"/>
            <a:ext cx="8229600" cy="1143000"/>
          </a:xfrm>
        </p:spPr>
        <p:txBody>
          <a:bodyPr/>
          <a:lstStyle/>
          <a:p>
            <a:r>
              <a:rPr lang="en-US" dirty="0"/>
              <a:t>How to </a:t>
            </a:r>
            <a:r>
              <a:rPr lang="en-US" dirty="0" err="1"/>
              <a:t>analyse</a:t>
            </a:r>
            <a:r>
              <a:rPr lang="en-US" dirty="0"/>
              <a:t> your (real) data?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8355" y="797550"/>
            <a:ext cx="58528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2) Use a computational model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Parse a single </a:t>
            </a:r>
            <a:r>
              <a:rPr lang="en-US" sz="2400" dirty="0" err="1"/>
              <a:t>behaviour</a:t>
            </a:r>
            <a:r>
              <a:rPr lang="en-US" sz="2400" dirty="0"/>
              <a:t> (button press) into underlying components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E.g. reinforcement learning model; components: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-12573" y="2922024"/>
            <a:ext cx="274947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C) Make choice probability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pic>
        <p:nvPicPr>
          <p:cNvPr id="11" name="Picture 10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1" t="5339" r="7370" b="3084"/>
          <a:stretch/>
        </p:blipFill>
        <p:spPr bwMode="auto">
          <a:xfrm>
            <a:off x="1199440" y="3315464"/>
            <a:ext cx="3919672" cy="28366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</p:spTree>
    <p:extLst>
      <p:ext uri="{BB962C8B-B14F-4D97-AF65-F5344CB8AC3E}">
        <p14:creationId xmlns:p14="http://schemas.microsoft.com/office/powerpoint/2010/main" val="1409580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72" y="5068869"/>
            <a:ext cx="3628305" cy="9592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79366"/>
            <a:ext cx="8229600" cy="1143000"/>
          </a:xfrm>
        </p:spPr>
        <p:txBody>
          <a:bodyPr/>
          <a:lstStyle/>
          <a:p>
            <a:r>
              <a:rPr lang="en-US" dirty="0"/>
              <a:t>How to </a:t>
            </a:r>
            <a:r>
              <a:rPr lang="en-US" dirty="0" err="1"/>
              <a:t>analyse</a:t>
            </a:r>
            <a:r>
              <a:rPr lang="en-US" dirty="0"/>
              <a:t> your (real) data?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8355" y="797550"/>
            <a:ext cx="58528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2) Use a computational model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Parse a single </a:t>
            </a:r>
            <a:r>
              <a:rPr lang="en-US" sz="2400" dirty="0" err="1"/>
              <a:t>behaviour</a:t>
            </a:r>
            <a:r>
              <a:rPr lang="en-US" sz="2400" dirty="0"/>
              <a:t> (button press) into underlying components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E.g. reinforcement learning model; components:</a:t>
            </a:r>
          </a:p>
          <a:p>
            <a:pPr marL="342900" indent="-342900">
              <a:buFontTx/>
              <a:buChar char="-"/>
            </a:pP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-138307" y="3291356"/>
            <a:ext cx="744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New Prediction = Old Prediction + </a:t>
            </a:r>
            <a:r>
              <a:rPr lang="en-US" dirty="0" err="1"/>
              <a:t>LearningRate</a:t>
            </a:r>
            <a:r>
              <a:rPr lang="en-US" dirty="0"/>
              <a:t> x </a:t>
            </a:r>
            <a:r>
              <a:rPr lang="en-US" dirty="0" err="1"/>
              <a:t>PredictionError</a:t>
            </a:r>
            <a:r>
              <a:rPr lang="en-US" dirty="0"/>
              <a:t>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-12573" y="2922024"/>
            <a:ext cx="624424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A) Learn the prediction (outcome yes/no):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B) Combine the prediction with the magnitudes:</a:t>
            </a:r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C) Make choice probability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[Simulation only: D) Translate probability into an actual choice]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-915500" y="4323995"/>
            <a:ext cx="74458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Utility = Prediction *Magnitude</a:t>
            </a:r>
          </a:p>
        </p:txBody>
      </p:sp>
    </p:spTree>
    <p:extLst>
      <p:ext uri="{BB962C8B-B14F-4D97-AF65-F5344CB8AC3E}">
        <p14:creationId xmlns:p14="http://schemas.microsoft.com/office/powerpoint/2010/main" val="3623296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-14633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Work through Handout until </a:t>
            </a:r>
            <a:r>
              <a:rPr lang="en-US" sz="4000" b="1" dirty="0"/>
              <a:t>‘The Importance of playing around with a model’</a:t>
            </a:r>
          </a:p>
        </p:txBody>
      </p:sp>
    </p:spTree>
    <p:extLst>
      <p:ext uri="{BB962C8B-B14F-4D97-AF65-F5344CB8AC3E}">
        <p14:creationId xmlns:p14="http://schemas.microsoft.com/office/powerpoint/2010/main" val="3626639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4570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What is a free parameter in a model?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Any suggestions?</a:t>
            </a:r>
          </a:p>
          <a:p>
            <a:pPr algn="ctr"/>
            <a:endParaRPr lang="en-US" sz="2400" dirty="0"/>
          </a:p>
        </p:txBody>
      </p:sp>
      <p:sp>
        <p:nvSpPr>
          <p:cNvPr id="3" name="Rectangle 2"/>
          <p:cNvSpPr/>
          <p:nvPr/>
        </p:nvSpPr>
        <p:spPr>
          <a:xfrm>
            <a:off x="0" y="3663110"/>
            <a:ext cx="9144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A free parameter is a parameter in a model that is ‘free’ i.e. take on any value but often within a confined range of possibilities (e.g. learning rates vary between 0 and 1).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Because they are free they need to be fit to the data.  </a:t>
            </a:r>
          </a:p>
        </p:txBody>
      </p:sp>
    </p:spTree>
    <p:extLst>
      <p:ext uri="{BB962C8B-B14F-4D97-AF65-F5344CB8AC3E}">
        <p14:creationId xmlns:p14="http://schemas.microsoft.com/office/powerpoint/2010/main" val="2526350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84570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Model Fitting Procedure (</a:t>
            </a:r>
            <a:r>
              <a:rPr lang="en-US" sz="2400" dirty="0" err="1"/>
              <a:t>fminsearch</a:t>
            </a:r>
            <a:r>
              <a:rPr lang="en-US" sz="2400" dirty="0"/>
              <a:t>)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Minimizing negative log likelihood, i.e. finding the model with the highest probability given the data [p(</a:t>
            </a:r>
            <a:r>
              <a:rPr lang="en-US" sz="2400" dirty="0" err="1"/>
              <a:t>Data|Model</a:t>
            </a:r>
            <a:r>
              <a:rPr lang="en-US" sz="2400" dirty="0"/>
              <a:t>)]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059792" y="1886820"/>
            <a:ext cx="7966429" cy="4647111"/>
            <a:chOff x="1059792" y="1886820"/>
            <a:chExt cx="7966429" cy="4647111"/>
          </a:xfrm>
        </p:grpSpPr>
        <p:pic>
          <p:nvPicPr>
            <p:cNvPr id="3" name="Picture 2" descr="grad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100" r="5470" b="6871"/>
            <a:stretch/>
          </p:blipFill>
          <p:spPr>
            <a:xfrm>
              <a:off x="1059792" y="1886820"/>
              <a:ext cx="7966429" cy="4629594"/>
            </a:xfrm>
            <a:prstGeom prst="rect">
              <a:avLst/>
            </a:prstGeom>
          </p:spPr>
        </p:pic>
        <p:sp>
          <p:nvSpPr>
            <p:cNvPr id="2" name="Rectangle 1"/>
            <p:cNvSpPr/>
            <p:nvPr/>
          </p:nvSpPr>
          <p:spPr>
            <a:xfrm>
              <a:off x="2583793" y="6166069"/>
              <a:ext cx="744483" cy="3678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7579710" y="5815724"/>
              <a:ext cx="744483" cy="3678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340069" y="6147082"/>
            <a:ext cx="2688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Parameter one (e.g. alpha)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60967" y="6195848"/>
            <a:ext cx="30830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Parameter two (e.g. inverse T)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-1315932" y="4083550"/>
            <a:ext cx="3778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Negative log likelihood (badness of fit)</a:t>
            </a:r>
          </a:p>
        </p:txBody>
      </p:sp>
    </p:spTree>
    <p:extLst>
      <p:ext uri="{BB962C8B-B14F-4D97-AF65-F5344CB8AC3E}">
        <p14:creationId xmlns:p14="http://schemas.microsoft.com/office/powerpoint/2010/main" val="31672105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ctualSchedule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94" y="641712"/>
            <a:ext cx="9144000" cy="4514888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64111" y="641711"/>
            <a:ext cx="4524993" cy="4514889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14859" y="197533"/>
            <a:ext cx="159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Block 1 - stable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898707" y="641711"/>
            <a:ext cx="4019477" cy="4514889"/>
          </a:xfrm>
          <a:prstGeom prst="rect">
            <a:avLst/>
          </a:prstGeom>
          <a:noFill/>
          <a:ln w="28575" cmpd="sng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145302" y="197533"/>
            <a:ext cx="1717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Block 2 - volatile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80858" y="5437084"/>
            <a:ext cx="85377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Reason for designing the experiment (Hypothesis):</a:t>
            </a:r>
          </a:p>
          <a:p>
            <a:r>
              <a:rPr lang="en-US" sz="2400" dirty="0"/>
              <a:t>Are people sensitive to how stable the environment is (-&gt;Bayesian)</a:t>
            </a:r>
          </a:p>
        </p:txBody>
      </p:sp>
    </p:spTree>
    <p:extLst>
      <p:ext uri="{BB962C8B-B14F-4D97-AF65-F5344CB8AC3E}">
        <p14:creationId xmlns:p14="http://schemas.microsoft.com/office/powerpoint/2010/main" val="24252704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72637"/>
            <a:ext cx="8229600" cy="1143000"/>
          </a:xfrm>
        </p:spPr>
        <p:txBody>
          <a:bodyPr/>
          <a:lstStyle/>
          <a:p>
            <a:r>
              <a:rPr lang="en-US" dirty="0"/>
              <a:t>How to </a:t>
            </a:r>
            <a:r>
              <a:rPr lang="en-US" dirty="0" err="1"/>
              <a:t>analyse</a:t>
            </a:r>
            <a:r>
              <a:rPr lang="en-US" dirty="0"/>
              <a:t> your (real) data?</a:t>
            </a:r>
          </a:p>
        </p:txBody>
      </p:sp>
      <p:pic>
        <p:nvPicPr>
          <p:cNvPr id="4" name="Picture 3" descr="BlockedAcc.t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6" r="52751" b="49573"/>
          <a:stretch/>
        </p:blipFill>
        <p:spPr>
          <a:xfrm>
            <a:off x="0" y="856591"/>
            <a:ext cx="3094750" cy="27186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91116" y="777822"/>
            <a:ext cx="58528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2400" b="1" dirty="0"/>
              <a:t>Bin your data</a:t>
            </a:r>
          </a:p>
          <a:p>
            <a:r>
              <a:rPr lang="en-US" sz="2400" dirty="0"/>
              <a:t>(i.e. split according to some criterion)</a:t>
            </a:r>
          </a:p>
          <a:p>
            <a:endParaRPr lang="en-US" sz="2400" dirty="0"/>
          </a:p>
          <a:p>
            <a:r>
              <a:rPr lang="en-US" sz="2400" dirty="0"/>
              <a:t>What is the problem?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Averages ignore features or actual interest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More sensitive averages: not many trials left to average over</a:t>
            </a:r>
          </a:p>
        </p:txBody>
      </p:sp>
      <p:pic>
        <p:nvPicPr>
          <p:cNvPr id="6" name="Picture 5" descr="ActualSchedule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94" y="3402422"/>
            <a:ext cx="6998580" cy="345557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760275" y="4199993"/>
            <a:ext cx="1334476" cy="477845"/>
          </a:xfrm>
          <a:prstGeom prst="rect">
            <a:avLst/>
          </a:prstGeom>
          <a:noFill/>
          <a:ln w="28575" cmpd="sng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408909" y="4327243"/>
            <a:ext cx="249948" cy="1520055"/>
          </a:xfrm>
          <a:prstGeom prst="rect">
            <a:avLst/>
          </a:prstGeom>
          <a:noFill/>
          <a:ln w="28575" cmpd="sng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177406" y="4327243"/>
            <a:ext cx="249948" cy="1520055"/>
          </a:xfrm>
          <a:prstGeom prst="rect">
            <a:avLst/>
          </a:prstGeom>
          <a:noFill/>
          <a:ln w="28575" cmpd="sng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845315" y="4327243"/>
            <a:ext cx="249948" cy="1520055"/>
          </a:xfrm>
          <a:prstGeom prst="rect">
            <a:avLst/>
          </a:prstGeom>
          <a:noFill/>
          <a:ln w="28575" cmpd="sng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525797" y="4327243"/>
            <a:ext cx="249948" cy="1520055"/>
          </a:xfrm>
          <a:prstGeom prst="rect">
            <a:avLst/>
          </a:prstGeom>
          <a:noFill/>
          <a:ln w="28575" cmpd="sng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306867" y="4327243"/>
            <a:ext cx="249948" cy="1520055"/>
          </a:xfrm>
          <a:prstGeom prst="rect">
            <a:avLst/>
          </a:prstGeom>
          <a:noFill/>
          <a:ln w="28575" cmpd="sng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926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" y="0"/>
            <a:ext cx="91440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Paths in </a:t>
            </a:r>
            <a:r>
              <a:rPr lang="en-US" sz="2400" dirty="0" err="1"/>
              <a:t>Matlab</a:t>
            </a:r>
            <a:r>
              <a:rPr lang="en-US" sz="2400" dirty="0"/>
              <a:t>:</a:t>
            </a:r>
          </a:p>
          <a:p>
            <a:r>
              <a:rPr lang="en-US" dirty="0"/>
              <a:t>	In </a:t>
            </a:r>
            <a:r>
              <a:rPr lang="en-US" dirty="0" err="1"/>
              <a:t>matlab</a:t>
            </a:r>
            <a:r>
              <a:rPr lang="en-US" dirty="0"/>
              <a:t> it is often important to know about/define paths. Paths are simply where a 	certain piece of information (e.g. script or data) is located. In </a:t>
            </a:r>
            <a:r>
              <a:rPr lang="en-US" dirty="0" err="1"/>
              <a:t>matlab</a:t>
            </a:r>
            <a:r>
              <a:rPr lang="en-US" dirty="0"/>
              <a:t> paths are often just simple strings (e.g. C:/Data/</a:t>
            </a:r>
            <a:r>
              <a:rPr lang="en-US" dirty="0" err="1"/>
              <a:t>AdvancedPractical</a:t>
            </a:r>
            <a:r>
              <a:rPr lang="en-US" dirty="0"/>
              <a:t>/ 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" y="1500893"/>
            <a:ext cx="91439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Load or use things in </a:t>
            </a:r>
            <a:r>
              <a:rPr lang="en-US" sz="2400" dirty="0" err="1"/>
              <a:t>Matlab</a:t>
            </a:r>
            <a:r>
              <a:rPr lang="en-US" sz="2400" dirty="0"/>
              <a:t>:</a:t>
            </a:r>
          </a:p>
          <a:p>
            <a:r>
              <a:rPr lang="en-US" dirty="0"/>
              <a:t>	In order to load data or run scripts you need to know where they are i.e. know the path. 	Otherwise </a:t>
            </a:r>
            <a:r>
              <a:rPr lang="en-US" dirty="0" err="1"/>
              <a:t>matlab</a:t>
            </a:r>
            <a:r>
              <a:rPr lang="en-US" dirty="0"/>
              <a:t> has only access to its overall library (i.e. known scripts) and the folder it 	is currently in. If you don</a:t>
            </a:r>
            <a:r>
              <a:rPr lang="mr-IN" dirty="0"/>
              <a:t>’</a:t>
            </a:r>
            <a:r>
              <a:rPr lang="en-US" dirty="0"/>
              <a:t>t know where </a:t>
            </a:r>
            <a:r>
              <a:rPr lang="en-US" dirty="0" err="1"/>
              <a:t>matlab</a:t>
            </a:r>
            <a:r>
              <a:rPr lang="en-US" dirty="0"/>
              <a:t> currently is, just check on top of your 	command console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" y="3289518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Define things in </a:t>
            </a:r>
            <a:r>
              <a:rPr lang="en-US" sz="2400" dirty="0" err="1"/>
              <a:t>Matlab</a:t>
            </a:r>
            <a:r>
              <a:rPr lang="en-US" sz="2400" dirty="0"/>
              <a:t>:</a:t>
            </a:r>
          </a:p>
          <a:p>
            <a:r>
              <a:rPr lang="en-US" dirty="0"/>
              <a:t>	Generally speaking, in </a:t>
            </a:r>
            <a:r>
              <a:rPr lang="en-US" dirty="0" err="1"/>
              <a:t>matlab</a:t>
            </a:r>
            <a:r>
              <a:rPr lang="en-US" dirty="0"/>
              <a:t> whatever is written on the left of an equation is something 	you are declaring or defining. Make sure to use sensible names so that your code remains 	</a:t>
            </a:r>
            <a:r>
              <a:rPr lang="en-US" dirty="0" err="1"/>
              <a:t>readible</a:t>
            </a:r>
            <a:r>
              <a:rPr lang="en-US" dirty="0"/>
              <a:t> to other and yourself months later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4848563"/>
            <a:ext cx="914399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 Management/Hierarchies:</a:t>
            </a:r>
          </a:p>
          <a:p>
            <a:r>
              <a:rPr lang="en-US" dirty="0"/>
              <a:t>	Slightly more advanced but eternally useful is knowing about good data organization. It 	</a:t>
            </a:r>
            <a:r>
              <a:rPr lang="en-US" dirty="0" err="1"/>
              <a:t>matlab</a:t>
            </a:r>
            <a:r>
              <a:rPr lang="en-US" dirty="0"/>
              <a:t> it is possible to organize your data in hierarchies (often in form of structures). 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941481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do you know your </a:t>
            </a:r>
            <a:r>
              <a:rPr lang="en-US" dirty="0" err="1"/>
              <a:t>modelling</a:t>
            </a:r>
            <a:r>
              <a:rPr lang="en-US" dirty="0"/>
              <a:t> is valid?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4959" y="1597003"/>
            <a:ext cx="89090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Know the ‘ground truth’: can check whether your task and analysis work:</a:t>
            </a:r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466" y="2252037"/>
            <a:ext cx="7976334" cy="434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68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311" t="5339" r="7370" b="3084"/>
          <a:stretch/>
        </p:blipFill>
        <p:spPr bwMode="auto">
          <a:xfrm>
            <a:off x="344449" y="3856182"/>
            <a:ext cx="3919672" cy="28366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5" name="Picture 4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515" t="5157" r="7980" b="2824"/>
          <a:stretch/>
        </p:blipFill>
        <p:spPr bwMode="auto">
          <a:xfrm>
            <a:off x="4583660" y="3856182"/>
            <a:ext cx="3898401" cy="28366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6" name="Picture 5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66332" y="1019079"/>
            <a:ext cx="5473700" cy="1371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7" name="Picture 6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66332" y="2209030"/>
            <a:ext cx="5461000" cy="1397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" y="12763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Simulating agents</a:t>
            </a:r>
          </a:p>
          <a:p>
            <a:pPr algn="ctr"/>
            <a:endParaRPr lang="en-US" sz="2400" dirty="0"/>
          </a:p>
        </p:txBody>
      </p:sp>
      <p:sp>
        <p:nvSpPr>
          <p:cNvPr id="2" name="TextBox 1"/>
          <p:cNvSpPr txBox="1"/>
          <p:nvPr/>
        </p:nvSpPr>
        <p:spPr>
          <a:xfrm>
            <a:off x="153042" y="1301089"/>
            <a:ext cx="187553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One alpha</a:t>
            </a:r>
          </a:p>
          <a:p>
            <a:pPr algn="ctr"/>
            <a:endParaRPr lang="en-US" sz="2800" b="1" dirty="0"/>
          </a:p>
          <a:p>
            <a:pPr algn="ctr"/>
            <a:endParaRPr lang="en-US" sz="2800" b="1" dirty="0"/>
          </a:p>
          <a:p>
            <a:pPr algn="ctr"/>
            <a:r>
              <a:rPr lang="en-US" sz="2800" b="1" dirty="0"/>
              <a:t>Two alphas</a:t>
            </a:r>
          </a:p>
        </p:txBody>
      </p:sp>
      <p:pic>
        <p:nvPicPr>
          <p:cNvPr id="3" name="Picture 2" descr="SoftNew.tif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173" y="3593866"/>
            <a:ext cx="4352178" cy="326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165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8457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Parameter Recovery using simulations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09970" y="803016"/>
            <a:ext cx="26368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One alpha agent</a:t>
            </a:r>
          </a:p>
        </p:txBody>
      </p:sp>
      <p:pic>
        <p:nvPicPr>
          <p:cNvPr id="3" name="Picture 2" descr="TwoAlphasOneAlphaModel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00699" y="4410421"/>
            <a:ext cx="5923140" cy="2447579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2421512" y="1504513"/>
            <a:ext cx="996843" cy="9144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0000"/>
                </a:solidFill>
              </a:rPr>
              <a:t>α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23318" y="1638546"/>
            <a:ext cx="1096724" cy="6463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Outcome</a:t>
            </a:r>
          </a:p>
          <a:p>
            <a:pPr algn="ctr"/>
            <a:r>
              <a:rPr lang="en-US" dirty="0"/>
              <a:t>Sequence</a:t>
            </a:r>
          </a:p>
        </p:txBody>
      </p:sp>
      <p:cxnSp>
        <p:nvCxnSpPr>
          <p:cNvPr id="11" name="Straight Arrow Connector 10"/>
          <p:cNvCxnSpPr>
            <a:stCxn id="9" idx="3"/>
            <a:endCxn id="4" idx="2"/>
          </p:cNvCxnSpPr>
          <p:nvPr/>
        </p:nvCxnSpPr>
        <p:spPr>
          <a:xfrm>
            <a:off x="1520042" y="1961712"/>
            <a:ext cx="901470" cy="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6"/>
          </p:cNvCxnSpPr>
          <p:nvPr/>
        </p:nvCxnSpPr>
        <p:spPr>
          <a:xfrm flipV="1">
            <a:off x="3418355" y="1936289"/>
            <a:ext cx="1094624" cy="2542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4512979" y="1504512"/>
            <a:ext cx="1454158" cy="914400"/>
          </a:xfrm>
          <a:prstGeom prst="ellipse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Softmax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061761" y="1627005"/>
            <a:ext cx="1096724" cy="6463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Choice</a:t>
            </a:r>
          </a:p>
          <a:p>
            <a:pPr algn="ctr"/>
            <a:r>
              <a:rPr lang="en-US" dirty="0"/>
              <a:t>Sequence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5967137" y="1936287"/>
            <a:ext cx="1094624" cy="1388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7" idx="2"/>
            <a:endCxn id="29" idx="7"/>
          </p:cNvCxnSpPr>
          <p:nvPr/>
        </p:nvCxnSpPr>
        <p:spPr>
          <a:xfrm flipH="1">
            <a:off x="6176334" y="2273336"/>
            <a:ext cx="1433789" cy="110173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7" idx="2"/>
            <a:endCxn id="35" idx="0"/>
          </p:cNvCxnSpPr>
          <p:nvPr/>
        </p:nvCxnSpPr>
        <p:spPr>
          <a:xfrm>
            <a:off x="7610123" y="2273336"/>
            <a:ext cx="0" cy="106077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90864" y="3135202"/>
            <a:ext cx="322749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Recovered/Fit </a:t>
            </a:r>
          </a:p>
          <a:p>
            <a:r>
              <a:rPr lang="en-US" sz="2800" dirty="0"/>
              <a:t>Parameter estimates</a:t>
            </a:r>
          </a:p>
        </p:txBody>
      </p:sp>
      <p:sp>
        <p:nvSpPr>
          <p:cNvPr id="29" name="Oval 28"/>
          <p:cNvSpPr/>
          <p:nvPr/>
        </p:nvSpPr>
        <p:spPr>
          <a:xfrm>
            <a:off x="5325475" y="3236130"/>
            <a:ext cx="996843" cy="94876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0000"/>
                </a:solidFill>
              </a:rPr>
              <a:t>α</a:t>
            </a:r>
            <a:r>
              <a:rPr lang="en-US" sz="3200" baseline="-25000" dirty="0">
                <a:solidFill>
                  <a:srgbClr val="000000"/>
                </a:solidFill>
              </a:rPr>
              <a:t>2</a:t>
            </a:r>
            <a:endParaRPr lang="en-US" sz="3200" dirty="0">
              <a:solidFill>
                <a:srgbClr val="00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6935139" y="3334110"/>
            <a:ext cx="1349968" cy="94876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Softmax</a:t>
            </a:r>
          </a:p>
        </p:txBody>
      </p:sp>
      <p:sp>
        <p:nvSpPr>
          <p:cNvPr id="38" name="Oval 37"/>
          <p:cNvSpPr/>
          <p:nvPr/>
        </p:nvSpPr>
        <p:spPr>
          <a:xfrm>
            <a:off x="4014557" y="3236130"/>
            <a:ext cx="996843" cy="94876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0000"/>
                </a:solidFill>
              </a:rPr>
              <a:t>α</a:t>
            </a:r>
            <a:r>
              <a:rPr lang="en-US" sz="3200" baseline="-25000" dirty="0">
                <a:solidFill>
                  <a:srgbClr val="000000"/>
                </a:solidFill>
              </a:rPr>
              <a:t>1</a:t>
            </a:r>
            <a:endParaRPr lang="en-US" sz="3200" dirty="0">
              <a:solidFill>
                <a:srgbClr val="000000"/>
              </a:solidFill>
            </a:endParaRPr>
          </a:p>
        </p:txBody>
      </p:sp>
      <p:cxnSp>
        <p:nvCxnSpPr>
          <p:cNvPr id="39" name="Straight Arrow Connector 38"/>
          <p:cNvCxnSpPr>
            <a:stCxn id="17" idx="2"/>
            <a:endCxn id="38" idx="7"/>
          </p:cNvCxnSpPr>
          <p:nvPr/>
        </p:nvCxnSpPr>
        <p:spPr>
          <a:xfrm flipH="1">
            <a:off x="4865416" y="2273336"/>
            <a:ext cx="2744707" cy="110173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629025" y="803016"/>
            <a:ext cx="19621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Simulation</a:t>
            </a:r>
          </a:p>
        </p:txBody>
      </p:sp>
    </p:spTree>
    <p:extLst>
      <p:ext uri="{BB962C8B-B14F-4D97-AF65-F5344CB8AC3E}">
        <p14:creationId xmlns:p14="http://schemas.microsoft.com/office/powerpoint/2010/main" val="1693726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8457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Parameter Recovery using simulations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28187" y="541406"/>
            <a:ext cx="265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Two alpha agent</a:t>
            </a:r>
          </a:p>
        </p:txBody>
      </p:sp>
      <p:sp>
        <p:nvSpPr>
          <p:cNvPr id="4" name="Oval 3"/>
          <p:cNvSpPr/>
          <p:nvPr/>
        </p:nvSpPr>
        <p:spPr>
          <a:xfrm>
            <a:off x="2421512" y="1181346"/>
            <a:ext cx="996843" cy="9144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0000"/>
                </a:solidFill>
              </a:rPr>
              <a:t>α</a:t>
            </a:r>
            <a:r>
              <a:rPr lang="en-US" sz="3200" baseline="-25000" dirty="0">
                <a:solidFill>
                  <a:srgbClr val="000000"/>
                </a:solidFill>
              </a:rPr>
              <a:t>1</a:t>
            </a:r>
            <a:endParaRPr lang="en-US" sz="3200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3318" y="1638546"/>
            <a:ext cx="1096724" cy="6463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Outcome</a:t>
            </a:r>
          </a:p>
          <a:p>
            <a:pPr algn="ctr"/>
            <a:r>
              <a:rPr lang="en-US" dirty="0"/>
              <a:t>Sequence</a:t>
            </a:r>
          </a:p>
        </p:txBody>
      </p:sp>
      <p:cxnSp>
        <p:nvCxnSpPr>
          <p:cNvPr id="11" name="Straight Arrow Connector 10"/>
          <p:cNvCxnSpPr>
            <a:stCxn id="9" idx="3"/>
            <a:endCxn id="4" idx="2"/>
          </p:cNvCxnSpPr>
          <p:nvPr/>
        </p:nvCxnSpPr>
        <p:spPr>
          <a:xfrm flipV="1">
            <a:off x="1520042" y="1638546"/>
            <a:ext cx="901470" cy="32316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4" idx="6"/>
            <a:endCxn id="16" idx="2"/>
          </p:cNvCxnSpPr>
          <p:nvPr/>
        </p:nvCxnSpPr>
        <p:spPr>
          <a:xfrm>
            <a:off x="3418355" y="1638546"/>
            <a:ext cx="1094624" cy="32316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4512979" y="1504512"/>
            <a:ext cx="1454158" cy="914400"/>
          </a:xfrm>
          <a:prstGeom prst="ellipse">
            <a:avLst/>
          </a:prstGeom>
          <a:noFill/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Softmax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061761" y="1627005"/>
            <a:ext cx="1096724" cy="64633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Choice</a:t>
            </a:r>
          </a:p>
          <a:p>
            <a:pPr algn="ctr"/>
            <a:r>
              <a:rPr lang="en-US" dirty="0"/>
              <a:t>Sequence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5967137" y="1936287"/>
            <a:ext cx="1094624" cy="1388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7" idx="2"/>
            <a:endCxn id="29" idx="7"/>
          </p:cNvCxnSpPr>
          <p:nvPr/>
        </p:nvCxnSpPr>
        <p:spPr>
          <a:xfrm flipH="1">
            <a:off x="6176334" y="2273336"/>
            <a:ext cx="1433789" cy="110173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7" idx="2"/>
            <a:endCxn id="35" idx="0"/>
          </p:cNvCxnSpPr>
          <p:nvPr/>
        </p:nvCxnSpPr>
        <p:spPr>
          <a:xfrm>
            <a:off x="7610123" y="2273336"/>
            <a:ext cx="0" cy="1060774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90864" y="3135202"/>
            <a:ext cx="322749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Recovered/Fit </a:t>
            </a:r>
          </a:p>
          <a:p>
            <a:r>
              <a:rPr lang="en-US" sz="2800" dirty="0"/>
              <a:t>Parameter estimates</a:t>
            </a:r>
          </a:p>
        </p:txBody>
      </p:sp>
      <p:sp>
        <p:nvSpPr>
          <p:cNvPr id="29" name="Oval 28"/>
          <p:cNvSpPr/>
          <p:nvPr/>
        </p:nvSpPr>
        <p:spPr>
          <a:xfrm>
            <a:off x="5325475" y="3236130"/>
            <a:ext cx="996843" cy="94876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0000"/>
                </a:solidFill>
              </a:rPr>
              <a:t>α</a:t>
            </a:r>
            <a:r>
              <a:rPr lang="en-US" sz="3200" baseline="-25000" dirty="0">
                <a:solidFill>
                  <a:srgbClr val="000000"/>
                </a:solidFill>
              </a:rPr>
              <a:t>2</a:t>
            </a:r>
            <a:endParaRPr lang="en-US" sz="3200" dirty="0">
              <a:solidFill>
                <a:srgbClr val="00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6935139" y="3334110"/>
            <a:ext cx="1349968" cy="94876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Softmax</a:t>
            </a:r>
          </a:p>
        </p:txBody>
      </p:sp>
      <p:sp>
        <p:nvSpPr>
          <p:cNvPr id="38" name="Oval 37"/>
          <p:cNvSpPr/>
          <p:nvPr/>
        </p:nvSpPr>
        <p:spPr>
          <a:xfrm>
            <a:off x="4014557" y="3236130"/>
            <a:ext cx="996843" cy="948761"/>
          </a:xfrm>
          <a:prstGeom prst="ellipse">
            <a:avLst/>
          </a:prstGeom>
          <a:noFill/>
          <a:ln>
            <a:solidFill>
              <a:schemeClr val="tx1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0000"/>
                </a:solidFill>
              </a:rPr>
              <a:t>α</a:t>
            </a:r>
            <a:r>
              <a:rPr lang="en-US" sz="3200" baseline="-25000" dirty="0">
                <a:solidFill>
                  <a:srgbClr val="000000"/>
                </a:solidFill>
              </a:rPr>
              <a:t>1</a:t>
            </a:r>
            <a:endParaRPr lang="en-US" sz="3200" dirty="0">
              <a:solidFill>
                <a:srgbClr val="000000"/>
              </a:solidFill>
            </a:endParaRPr>
          </a:p>
        </p:txBody>
      </p:sp>
      <p:cxnSp>
        <p:nvCxnSpPr>
          <p:cNvPr id="39" name="Straight Arrow Connector 38"/>
          <p:cNvCxnSpPr>
            <a:stCxn id="17" idx="2"/>
            <a:endCxn id="38" idx="7"/>
          </p:cNvCxnSpPr>
          <p:nvPr/>
        </p:nvCxnSpPr>
        <p:spPr>
          <a:xfrm flipH="1">
            <a:off x="4865416" y="2273336"/>
            <a:ext cx="2744707" cy="110173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629025" y="803016"/>
            <a:ext cx="19621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Simulation</a:t>
            </a:r>
          </a:p>
        </p:txBody>
      </p:sp>
      <p:pic>
        <p:nvPicPr>
          <p:cNvPr id="20" name="Picture 19" descr="ComplexDataSim.tif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725" b="4522"/>
          <a:stretch/>
        </p:blipFill>
        <p:spPr>
          <a:xfrm>
            <a:off x="2954895" y="4340273"/>
            <a:ext cx="6044016" cy="2517727"/>
          </a:xfrm>
          <a:prstGeom prst="rect">
            <a:avLst/>
          </a:prstGeom>
        </p:spPr>
      </p:pic>
      <p:sp>
        <p:nvSpPr>
          <p:cNvPr id="23" name="Oval 22"/>
          <p:cNvSpPr/>
          <p:nvPr/>
        </p:nvSpPr>
        <p:spPr>
          <a:xfrm>
            <a:off x="2421512" y="2284877"/>
            <a:ext cx="996843" cy="9144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000000"/>
                </a:solidFill>
              </a:rPr>
              <a:t>α</a:t>
            </a:r>
            <a:r>
              <a:rPr lang="en-US" sz="3200" baseline="-25000" dirty="0">
                <a:solidFill>
                  <a:srgbClr val="000000"/>
                </a:solidFill>
              </a:rPr>
              <a:t>2</a:t>
            </a:r>
            <a:endParaRPr lang="en-US" sz="3200" dirty="0">
              <a:solidFill>
                <a:srgbClr val="000000"/>
              </a:solidFill>
            </a:endParaRPr>
          </a:p>
        </p:txBody>
      </p:sp>
      <p:cxnSp>
        <p:nvCxnSpPr>
          <p:cNvPr id="25" name="Straight Arrow Connector 24"/>
          <p:cNvCxnSpPr>
            <a:stCxn id="9" idx="3"/>
            <a:endCxn id="23" idx="2"/>
          </p:cNvCxnSpPr>
          <p:nvPr/>
        </p:nvCxnSpPr>
        <p:spPr>
          <a:xfrm>
            <a:off x="1520042" y="1961712"/>
            <a:ext cx="901470" cy="78036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3" idx="6"/>
            <a:endCxn id="16" idx="2"/>
          </p:cNvCxnSpPr>
          <p:nvPr/>
        </p:nvCxnSpPr>
        <p:spPr>
          <a:xfrm flipV="1">
            <a:off x="3418355" y="1961712"/>
            <a:ext cx="1094624" cy="78036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42094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8457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Why is Parameter recovery important?</a:t>
            </a:r>
          </a:p>
        </p:txBody>
      </p:sp>
      <p:pic>
        <p:nvPicPr>
          <p:cNvPr id="2" name="Picture 1" descr="ComplexDataSim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81789"/>
            <a:ext cx="4281082" cy="2880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38427" y="3652840"/>
            <a:ext cx="554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Two alphas                                                               One alpha</a:t>
            </a:r>
          </a:p>
        </p:txBody>
      </p:sp>
      <p:pic>
        <p:nvPicPr>
          <p:cNvPr id="3" name="Picture 2" descr="TwoAlphasOneAlphaModel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4446" y="3984470"/>
            <a:ext cx="3913534" cy="267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1523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-1463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Work through Handout until ‘</a:t>
            </a:r>
            <a:r>
              <a:rPr lang="en-US" sz="4000" b="1" dirty="0"/>
              <a:t>optional regression analysis’ </a:t>
            </a:r>
          </a:p>
        </p:txBody>
      </p:sp>
    </p:spTree>
    <p:extLst>
      <p:ext uri="{BB962C8B-B14F-4D97-AF65-F5344CB8AC3E}">
        <p14:creationId xmlns:p14="http://schemas.microsoft.com/office/powerpoint/2010/main" val="1182678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dvertMagdeburg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3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7838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394149"/>
          </a:xfrm>
        </p:spPr>
        <p:txBody>
          <a:bodyPr/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Y≈β</a:t>
            </a:r>
            <a:r>
              <a:rPr lang="en-US" sz="2400" baseline="-25000" dirty="0"/>
              <a:t>0</a:t>
            </a:r>
            <a:r>
              <a:rPr lang="en-US" sz="2400" dirty="0"/>
              <a:t> + β</a:t>
            </a:r>
            <a:r>
              <a:rPr lang="en-US" sz="2400" baseline="-25000" dirty="0"/>
              <a:t>1</a:t>
            </a:r>
            <a:r>
              <a:rPr lang="en-US" sz="2400" dirty="0"/>
              <a:t>*Reggressor</a:t>
            </a:r>
            <a:r>
              <a:rPr lang="en-US" sz="2400" baseline="-25000" dirty="0"/>
              <a:t>1</a:t>
            </a:r>
            <a:r>
              <a:rPr lang="en-US" sz="2400" dirty="0"/>
              <a:t> + β</a:t>
            </a:r>
            <a:r>
              <a:rPr lang="en-US" sz="2400" baseline="-25000" dirty="0"/>
              <a:t>2</a:t>
            </a:r>
            <a:r>
              <a:rPr lang="en-US" sz="2400" dirty="0"/>
              <a:t>*Reggressor</a:t>
            </a:r>
            <a:r>
              <a:rPr lang="en-US" sz="2400" baseline="-25000" dirty="0"/>
              <a:t>1</a:t>
            </a:r>
            <a:r>
              <a:rPr lang="en-US" sz="2400" dirty="0"/>
              <a:t> + β</a:t>
            </a:r>
            <a:r>
              <a:rPr lang="en-US" sz="2400" baseline="-25000" dirty="0"/>
              <a:t>3</a:t>
            </a:r>
            <a:r>
              <a:rPr lang="en-US" sz="2400" dirty="0"/>
              <a:t>*Reggressor</a:t>
            </a:r>
            <a:r>
              <a:rPr lang="en-US" sz="2400" baseline="-25000" dirty="0"/>
              <a:t>1</a:t>
            </a:r>
            <a:r>
              <a:rPr lang="en-US" sz="2400" dirty="0"/>
              <a:t> + β</a:t>
            </a:r>
            <a:r>
              <a:rPr lang="en-US" sz="2400" baseline="-25000" dirty="0"/>
              <a:t>4</a:t>
            </a:r>
            <a:r>
              <a:rPr lang="en-US" sz="2400" dirty="0"/>
              <a:t>*Reggressor</a:t>
            </a:r>
            <a:r>
              <a:rPr lang="en-US" sz="2400" baseline="-25000" dirty="0"/>
              <a:t>1</a:t>
            </a:r>
            <a:endParaRPr lang="en-GB" sz="2400" dirty="0"/>
          </a:p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/>
              <a:t>Multiple regression analysis</a:t>
            </a:r>
          </a:p>
        </p:txBody>
      </p:sp>
    </p:spTree>
    <p:extLst>
      <p:ext uri="{BB962C8B-B14F-4D97-AF65-F5344CB8AC3E}">
        <p14:creationId xmlns:p14="http://schemas.microsoft.com/office/powerpoint/2010/main" val="27144297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orrelations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6959" y="664048"/>
            <a:ext cx="4537042" cy="3240000"/>
          </a:xfrm>
          <a:prstGeom prst="rect">
            <a:avLst/>
          </a:prstGeom>
        </p:spPr>
      </p:pic>
      <p:pic>
        <p:nvPicPr>
          <p:cNvPr id="9" name="Picture 8" descr="RegressionExample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664048"/>
            <a:ext cx="4537042" cy="3240000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347" t="3738" r="6555" b="6288"/>
          <a:stretch/>
        </p:blipFill>
        <p:spPr bwMode="auto">
          <a:xfrm>
            <a:off x="233989" y="3763818"/>
            <a:ext cx="3906981" cy="309418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11" name="Picture 10"/>
          <p:cNvPicPr/>
          <p:nvPr/>
        </p:nvPicPr>
        <p:blipFill rotWithShape="1">
          <a:blip r:embed="rId5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241" t="8346" b="8691"/>
          <a:stretch/>
        </p:blipFill>
        <p:spPr bwMode="auto">
          <a:xfrm>
            <a:off x="1092971" y="5338634"/>
            <a:ext cx="2566427" cy="11728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12" name="Picture 11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754" t="3233" r="6555" b="6212"/>
          <a:stretch/>
        </p:blipFill>
        <p:spPr bwMode="auto">
          <a:xfrm>
            <a:off x="4274896" y="3802303"/>
            <a:ext cx="4792135" cy="305569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" y="12763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Multiple Regression</a:t>
            </a:r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38120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" y="2307411"/>
            <a:ext cx="8688552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Debugging in </a:t>
            </a:r>
            <a:r>
              <a:rPr lang="en-US" sz="2400" dirty="0" err="1"/>
              <a:t>matlab</a:t>
            </a:r>
            <a:r>
              <a:rPr lang="en-US" sz="2400" dirty="0"/>
              <a:t>:</a:t>
            </a:r>
          </a:p>
          <a:p>
            <a:r>
              <a:rPr lang="en-US" dirty="0"/>
              <a:t>	</a:t>
            </a:r>
            <a:r>
              <a:rPr lang="en-US" b="1" dirty="0"/>
              <a:t>keyboard</a:t>
            </a:r>
            <a:r>
              <a:rPr lang="en-US" dirty="0"/>
              <a:t>: only write this in the script. The script will stop where this is written and 	keep all information in its working memory, for you to have access for debugging</a:t>
            </a:r>
          </a:p>
          <a:p>
            <a:r>
              <a:rPr lang="en-US" dirty="0"/>
              <a:t>	</a:t>
            </a:r>
            <a:r>
              <a:rPr lang="en-US" b="1" dirty="0" err="1"/>
              <a:t>dbstop</a:t>
            </a:r>
            <a:r>
              <a:rPr lang="en-US" b="1" dirty="0"/>
              <a:t> if error</a:t>
            </a:r>
            <a:r>
              <a:rPr lang="en-US" dirty="0"/>
              <a:t>: Gives you the debug mode like keyboard, whenever there is an error 	in your code.</a:t>
            </a:r>
          </a:p>
          <a:p>
            <a:r>
              <a:rPr lang="en-US" dirty="0"/>
              <a:t>	</a:t>
            </a:r>
            <a:r>
              <a:rPr lang="en-US" b="1" dirty="0" err="1"/>
              <a:t>dbcont</a:t>
            </a:r>
            <a:r>
              <a:rPr lang="en-US" dirty="0"/>
              <a:t>: continues code from where it stopped.</a:t>
            </a:r>
          </a:p>
          <a:p>
            <a:r>
              <a:rPr lang="en-US" dirty="0"/>
              <a:t>	</a:t>
            </a:r>
            <a:r>
              <a:rPr lang="en-US" b="1" dirty="0" err="1"/>
              <a:t>dbup</a:t>
            </a:r>
            <a:r>
              <a:rPr lang="en-US" dirty="0"/>
              <a:t>: goes up a function</a:t>
            </a:r>
          </a:p>
          <a:p>
            <a:r>
              <a:rPr lang="en-US" dirty="0"/>
              <a:t>	</a:t>
            </a:r>
            <a:r>
              <a:rPr lang="en-US" b="1" dirty="0" err="1"/>
              <a:t>dbdown</a:t>
            </a:r>
            <a:r>
              <a:rPr lang="en-US" dirty="0"/>
              <a:t>: goes down a function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168438"/>
            <a:ext cx="9144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to navigate in </a:t>
            </a:r>
            <a:r>
              <a:rPr lang="en-US" sz="2400" dirty="0" err="1"/>
              <a:t>matlab</a:t>
            </a:r>
            <a:r>
              <a:rPr lang="en-US" sz="2400" dirty="0"/>
              <a:t>:</a:t>
            </a:r>
          </a:p>
          <a:p>
            <a:r>
              <a:rPr lang="en-US" dirty="0"/>
              <a:t>	useful commands here are </a:t>
            </a:r>
          </a:p>
          <a:p>
            <a:r>
              <a:rPr lang="en-US" dirty="0"/>
              <a:t>		</a:t>
            </a:r>
            <a:r>
              <a:rPr lang="en-US" b="1" dirty="0" err="1"/>
              <a:t>ls</a:t>
            </a:r>
            <a:r>
              <a:rPr lang="en-US" dirty="0"/>
              <a:t>: show contents of your current working directory</a:t>
            </a:r>
          </a:p>
          <a:p>
            <a:r>
              <a:rPr lang="en-US" dirty="0"/>
              <a:t>		</a:t>
            </a:r>
            <a:r>
              <a:rPr lang="en-US" b="1" dirty="0" err="1"/>
              <a:t>pwd</a:t>
            </a:r>
            <a:r>
              <a:rPr lang="en-US" dirty="0"/>
              <a:t>: show your current/present working directory</a:t>
            </a:r>
          </a:p>
          <a:p>
            <a:r>
              <a:rPr lang="en-US" dirty="0"/>
              <a:t>		</a:t>
            </a:r>
            <a:r>
              <a:rPr lang="en-US" b="1" dirty="0"/>
              <a:t>cd</a:t>
            </a:r>
            <a:r>
              <a:rPr lang="en-US" dirty="0"/>
              <a:t>: change your current working directory. Either the complete path or relative to 			where you are</a:t>
            </a:r>
          </a:p>
          <a:p>
            <a:r>
              <a:rPr lang="en-US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41745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10779"/>
            <a:ext cx="914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The why of exploring you model!</a:t>
            </a:r>
          </a:p>
          <a:p>
            <a:pPr algn="ctr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94009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10779"/>
            <a:ext cx="914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The why of exploring you model!</a:t>
            </a:r>
          </a:p>
          <a:p>
            <a:pPr algn="ctr"/>
            <a:endParaRPr lang="en-US" sz="3200" dirty="0"/>
          </a:p>
        </p:txBody>
      </p:sp>
      <p:pic>
        <p:nvPicPr>
          <p:cNvPr id="2" name="Picture 1" descr="Slide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79"/>
          <a:stretch/>
        </p:blipFill>
        <p:spPr>
          <a:xfrm>
            <a:off x="0" y="1909379"/>
            <a:ext cx="5162550" cy="271550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58339" y="2325068"/>
            <a:ext cx="36856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model might be too complex for you to predict the effects of changes a specific feature (see complex systems)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4630386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Building models forces one to specify everything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5203164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can try out different solutions to a problem to see how they work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787841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You can optimize your observations to discriminate between models and hypotheses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39569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Its great fun!</a:t>
            </a:r>
          </a:p>
        </p:txBody>
      </p:sp>
    </p:spTree>
    <p:extLst>
      <p:ext uri="{BB962C8B-B14F-4D97-AF65-F5344CB8AC3E}">
        <p14:creationId xmlns:p14="http://schemas.microsoft.com/office/powerpoint/2010/main" val="1417456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earners.tif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231" t="3982" b="6819"/>
          <a:stretch/>
        </p:blipFill>
        <p:spPr>
          <a:xfrm>
            <a:off x="654359" y="-23852"/>
            <a:ext cx="7852957" cy="688185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54359" y="1762055"/>
            <a:ext cx="7852957" cy="157898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54359" y="5141076"/>
            <a:ext cx="7852957" cy="157898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32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heduleillustration.tif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381" r="7414" b="2877"/>
          <a:stretch/>
        </p:blipFill>
        <p:spPr>
          <a:xfrm>
            <a:off x="0" y="723624"/>
            <a:ext cx="9024629" cy="502021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" y="12763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Example schedule and choices</a:t>
            </a:r>
          </a:p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28102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-1463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Work through Handout until </a:t>
            </a:r>
            <a:r>
              <a:rPr lang="en-US" sz="4000" b="1" dirty="0"/>
              <a:t>‘creating simulations from the Model’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1814505"/>
            <a:ext cx="9144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Line 133: utility1= ;  </a:t>
            </a:r>
            <a:r>
              <a:rPr lang="en-US" sz="2800" dirty="0">
                <a:solidFill>
                  <a:srgbClr val="008000"/>
                </a:solidFill>
              </a:rPr>
              <a:t>% Tip: use   magOpt1 probOpt1</a:t>
            </a:r>
            <a:endParaRPr lang="en-GB" sz="2800" dirty="0">
              <a:solidFill>
                <a:srgbClr val="008000"/>
              </a:solidFill>
            </a:endParaRPr>
          </a:p>
          <a:p>
            <a:r>
              <a:rPr lang="en-US" sz="2800" dirty="0"/>
              <a:t>Line 134: utility2= ;  </a:t>
            </a:r>
            <a:r>
              <a:rPr lang="en-US" sz="2800" dirty="0">
                <a:solidFill>
                  <a:srgbClr val="008000"/>
                </a:solidFill>
              </a:rPr>
              <a:t>% Tip: use   magOpt1 probOpt1</a:t>
            </a:r>
            <a:endParaRPr lang="en-GB" sz="2800" dirty="0">
              <a:solidFill>
                <a:srgbClr val="008000"/>
              </a:solidFill>
            </a:endParaRPr>
          </a:p>
          <a:p>
            <a:r>
              <a:rPr lang="en-US" sz="2800" dirty="0"/>
              <a:t>Line 141: </a:t>
            </a:r>
            <a:r>
              <a:rPr lang="en-US" sz="2800" dirty="0" err="1"/>
              <a:t>DecisionVariable</a:t>
            </a:r>
            <a:r>
              <a:rPr lang="en-US" sz="2800" dirty="0"/>
              <a:t>=</a:t>
            </a:r>
            <a:r>
              <a:rPr lang="en-US" sz="2800" dirty="0">
                <a:solidFill>
                  <a:srgbClr val="008000"/>
                </a:solidFill>
              </a:rPr>
              <a:t>; % Tip: use utility1 and utility2</a:t>
            </a:r>
            <a:endParaRPr lang="en-GB" sz="2800" dirty="0">
              <a:solidFill>
                <a:srgbClr val="008000"/>
              </a:solidFill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59461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311" t="5339" r="7370" b="3084"/>
          <a:stretch/>
        </p:blipFill>
        <p:spPr bwMode="auto">
          <a:xfrm>
            <a:off x="344449" y="3856182"/>
            <a:ext cx="3919672" cy="28366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5" name="Picture 4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515" t="5157" r="7980" b="2824"/>
          <a:stretch/>
        </p:blipFill>
        <p:spPr bwMode="auto">
          <a:xfrm>
            <a:off x="4583660" y="3856182"/>
            <a:ext cx="3898401" cy="283664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pic>
        <p:nvPicPr>
          <p:cNvPr id="6" name="Picture 5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024272" y="1143293"/>
            <a:ext cx="7118776" cy="22771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" y="12763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Simulating agents</a:t>
            </a:r>
          </a:p>
          <a:p>
            <a:pPr algn="ctr"/>
            <a:endParaRPr lang="en-US" sz="2400" dirty="0"/>
          </a:p>
        </p:txBody>
      </p:sp>
      <p:pic>
        <p:nvPicPr>
          <p:cNvPr id="3" name="Picture 2" descr="SoftNew.tif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173" y="3593866"/>
            <a:ext cx="4352178" cy="326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441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4327</TotalTime>
  <Words>1079</Words>
  <Application>Microsoft Macintosh PowerPoint</Application>
  <PresentationFormat>On-screen Show (4:3)</PresentationFormat>
  <Paragraphs>159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analyse your (real) data?</vt:lpstr>
      <vt:lpstr>How to analyse your (real) data?</vt:lpstr>
      <vt:lpstr>How to analyse your (real) data?</vt:lpstr>
      <vt:lpstr>How to analyse your (real) data?</vt:lpstr>
      <vt:lpstr>PowerPoint Presentation</vt:lpstr>
      <vt:lpstr>PowerPoint Presentation</vt:lpstr>
      <vt:lpstr>PowerPoint Presentation</vt:lpstr>
      <vt:lpstr>PowerPoint Presentation</vt:lpstr>
      <vt:lpstr>How to analyse your (real) data?</vt:lpstr>
      <vt:lpstr>How do you know your modelling is valid?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Multiple regression analysis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Nils K</dc:creator>
  <cp:lastModifiedBy>Nomiki Koutsoumpari</cp:lastModifiedBy>
  <cp:revision>93</cp:revision>
  <dcterms:created xsi:type="dcterms:W3CDTF">2017-11-14T11:46:36Z</dcterms:created>
  <dcterms:modified xsi:type="dcterms:W3CDTF">2025-10-10T08:56:10Z</dcterms:modified>
</cp:coreProperties>
</file>

<file path=docProps/thumbnail.jpeg>
</file>